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6C"/>
    <a:srgbClr val="00BE7D"/>
    <a:srgbClr val="003478"/>
    <a:srgbClr val="0F376E"/>
    <a:srgbClr val="F9F9F9"/>
    <a:srgbClr val="00BD7D"/>
    <a:srgbClr val="1C212B"/>
    <a:srgbClr val="CCFAEB"/>
    <a:srgbClr val="DC415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381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381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381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381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381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381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33348E"/>
          </a:solidFill>
        </a:fill>
      </a:tcStyle>
    </a:band2H>
    <a:firstCol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348E"/>
          </a:solidFill>
        </a:fill>
      </a:tcStyle>
    </a:lastRow>
    <a:fir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38100" cap="flat">
              <a:solidFill>
                <a:srgbClr val="33348E"/>
              </a:solidFill>
              <a:prstDash val="solid"/>
              <a:round/>
            </a:ln>
          </a:top>
          <a:bottom>
            <a:ln w="127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33348E"/>
        </a:fontRef>
        <a:srgbClr val="33348E"/>
      </a:tcTxStyle>
      <a:tcStyle>
        <a:tcBdr>
          <a:left>
            <a:ln w="12700" cap="flat">
              <a:solidFill>
                <a:srgbClr val="33348E"/>
              </a:solidFill>
              <a:prstDash val="solid"/>
              <a:round/>
            </a:ln>
          </a:left>
          <a:right>
            <a:ln w="12700" cap="flat">
              <a:solidFill>
                <a:srgbClr val="33348E"/>
              </a:solidFill>
              <a:prstDash val="solid"/>
              <a:round/>
            </a:ln>
          </a:right>
          <a:top>
            <a:ln w="12700" cap="flat">
              <a:solidFill>
                <a:srgbClr val="33348E"/>
              </a:solidFill>
              <a:prstDash val="solid"/>
              <a:round/>
            </a:ln>
          </a:top>
          <a:bottom>
            <a:ln w="38100" cap="flat">
              <a:solidFill>
                <a:srgbClr val="33348E"/>
              </a:solidFill>
              <a:prstDash val="solid"/>
              <a:round/>
            </a:ln>
          </a:bottom>
          <a:insideH>
            <a:ln w="12700" cap="flat">
              <a:solidFill>
                <a:srgbClr val="33348E"/>
              </a:solidFill>
              <a:prstDash val="solid"/>
              <a:round/>
            </a:ln>
          </a:insideH>
          <a:insideV>
            <a:ln w="12700" cap="flat">
              <a:solidFill>
                <a:srgbClr val="33348E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0" autoAdjust="0"/>
    <p:restoredTop sz="94338" autoAdjust="0"/>
  </p:normalViewPr>
  <p:slideViewPr>
    <p:cSldViewPr snapToGrid="0">
      <p:cViewPr varScale="1">
        <p:scale>
          <a:sx n="99" d="100"/>
          <a:sy n="99" d="100"/>
        </p:scale>
        <p:origin x="224" y="424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8057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" y="1942"/>
            <a:ext cx="13028415" cy="9751658"/>
          </a:xfrm>
          <a:prstGeom prst="rect">
            <a:avLst/>
          </a:prstGeom>
        </p:spPr>
      </p:pic>
      <p:sp>
        <p:nvSpPr>
          <p:cNvPr id="12" name="Shape 97"/>
          <p:cNvSpPr/>
          <p:nvPr userDrawn="1"/>
        </p:nvSpPr>
        <p:spPr>
          <a:xfrm>
            <a:off x="1016031" y="5644445"/>
            <a:ext cx="15375936" cy="2299451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 sz="3600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300520" y="3378631"/>
            <a:ext cx="14739224" cy="3395698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Helvetica" panose="020B0500000000000000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167533" y="6905280"/>
            <a:ext cx="13005197" cy="2354862"/>
          </a:xfrm>
        </p:spPr>
        <p:txBody>
          <a:bodyPr/>
          <a:lstStyle>
            <a:lvl1pPr marL="0" indent="0" algn="ctr">
              <a:buNone/>
              <a:defRPr sz="3413">
                <a:solidFill>
                  <a:schemeClr val="bg1"/>
                </a:solidFill>
                <a:latin typeface="Helvetica" panose="020B0500000000000000" pitchFamily="34" charset="0"/>
              </a:defRPr>
            </a:lvl1pPr>
            <a:lvl2pPr marL="650263" indent="0" algn="ctr">
              <a:buNone/>
              <a:defRPr sz="2844"/>
            </a:lvl2pPr>
            <a:lvl3pPr marL="1300525" indent="0" algn="ctr">
              <a:buNone/>
              <a:defRPr sz="2561"/>
            </a:lvl3pPr>
            <a:lvl4pPr marL="1950788" indent="0" algn="ctr">
              <a:buNone/>
              <a:defRPr sz="2276"/>
            </a:lvl4pPr>
            <a:lvl5pPr marL="2601049" indent="0" algn="ctr">
              <a:buNone/>
              <a:defRPr sz="2276"/>
            </a:lvl5pPr>
            <a:lvl6pPr marL="3251312" indent="0" algn="ctr">
              <a:buNone/>
              <a:defRPr sz="2276"/>
            </a:lvl6pPr>
            <a:lvl7pPr marL="3901574" indent="0" algn="ctr">
              <a:buNone/>
              <a:defRPr sz="2276"/>
            </a:lvl7pPr>
            <a:lvl8pPr marL="4551836" indent="0" algn="ctr">
              <a:buNone/>
              <a:defRPr sz="2276"/>
            </a:lvl8pPr>
            <a:lvl9pPr marL="5202099" indent="0" algn="ctr">
              <a:buNone/>
              <a:defRPr sz="2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" name="Pravokutnik 2"/>
          <p:cNvSpPr/>
          <p:nvPr userDrawn="1"/>
        </p:nvSpPr>
        <p:spPr>
          <a:xfrm>
            <a:off x="12228723" y="8460954"/>
            <a:ext cx="4472848" cy="114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6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avokutnik 8"/>
          <p:cNvSpPr/>
          <p:nvPr userDrawn="1"/>
        </p:nvSpPr>
        <p:spPr>
          <a:xfrm>
            <a:off x="0" y="1405054"/>
            <a:ext cx="17340263" cy="2716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97"/>
          <p:cNvSpPr/>
          <p:nvPr userDrawn="1"/>
        </p:nvSpPr>
        <p:spPr>
          <a:xfrm>
            <a:off x="0" y="-27214"/>
            <a:ext cx="17340263" cy="165816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 sz="36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192143" y="3637052"/>
            <a:ext cx="14955977" cy="5055495"/>
          </a:xfrm>
        </p:spPr>
        <p:txBody>
          <a:bodyPr/>
          <a:lstStyle>
            <a:lvl1pPr>
              <a:defRPr sz="3200">
                <a:solidFill>
                  <a:srgbClr val="1C212B"/>
                </a:solidFill>
                <a:latin typeface="Helvetica" panose="020B0500000000000000" pitchFamily="34" charset="0"/>
              </a:defRPr>
            </a:lvl1pPr>
            <a:lvl2pPr>
              <a:defRPr sz="2801">
                <a:solidFill>
                  <a:srgbClr val="1C212B"/>
                </a:solidFill>
                <a:latin typeface="Helvetica" panose="020B0500000000000000" pitchFamily="34" charset="0"/>
              </a:defRPr>
            </a:lvl2pPr>
            <a:lvl3pPr>
              <a:defRPr sz="2400">
                <a:solidFill>
                  <a:srgbClr val="1C212B"/>
                </a:solidFill>
                <a:latin typeface="Helvetica" panose="020B0500000000000000" pitchFamily="34" charset="0"/>
              </a:defRPr>
            </a:lvl3pPr>
            <a:lvl4pPr>
              <a:defRPr sz="2000">
                <a:solidFill>
                  <a:srgbClr val="1C212B"/>
                </a:solidFill>
                <a:latin typeface="Helvetica" panose="020B0500000000000000" pitchFamily="34" charset="0"/>
              </a:defRPr>
            </a:lvl4pPr>
            <a:lvl5pPr>
              <a:defRPr sz="1600">
                <a:solidFill>
                  <a:srgbClr val="1C212B"/>
                </a:solidFill>
                <a:latin typeface="Helvetica" panose="020B0500000000000000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92143" y="2338151"/>
            <a:ext cx="14014455" cy="8879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rgbClr val="00BD7D"/>
                </a:solidFill>
                <a:latin typeface="Helvetica" panose="020B0500000000000000" pitchFamily="34" charset="0"/>
              </a:defRPr>
            </a:lvl1pPr>
            <a:lvl2pPr marL="650263" indent="0" algn="l">
              <a:lnSpc>
                <a:spcPct val="150000"/>
              </a:lnSpc>
              <a:buNone/>
              <a:defRPr sz="2801">
                <a:latin typeface="Helvetica" panose="020B0500000000000000" pitchFamily="34" charset="0"/>
              </a:defRPr>
            </a:lvl2pPr>
            <a:lvl3pPr algn="l">
              <a:lnSpc>
                <a:spcPct val="150000"/>
              </a:lnSpc>
              <a:defRPr sz="2600">
                <a:latin typeface="+mj-lt"/>
              </a:defRPr>
            </a:lvl3pPr>
            <a:lvl4pPr algn="l">
              <a:lnSpc>
                <a:spcPct val="150000"/>
              </a:lnSpc>
              <a:defRPr sz="2000">
                <a:latin typeface="+mj-lt"/>
              </a:defRPr>
            </a:lvl4pPr>
            <a:lvl5pPr algn="l">
              <a:lnSpc>
                <a:spcPct val="15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0"/>
          <p:cNvSpPr>
            <a:spLocks noGrp="1"/>
          </p:cNvSpPr>
          <p:nvPr>
            <p:ph type="title"/>
          </p:nvPr>
        </p:nvSpPr>
        <p:spPr>
          <a:xfrm>
            <a:off x="1192143" y="-27213"/>
            <a:ext cx="14955977" cy="165816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r-HR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331" y="250204"/>
            <a:ext cx="2828195" cy="1380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/>
          <p:nvPr userDrawn="1"/>
        </p:nvSpPr>
        <p:spPr>
          <a:xfrm>
            <a:off x="0" y="1405054"/>
            <a:ext cx="17340263" cy="2716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97"/>
          <p:cNvSpPr/>
          <p:nvPr userDrawn="1"/>
        </p:nvSpPr>
        <p:spPr>
          <a:xfrm>
            <a:off x="0" y="-27214"/>
            <a:ext cx="17340263" cy="165816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 sz="3600" dirty="0"/>
          </a:p>
        </p:txBody>
      </p:sp>
      <p:sp>
        <p:nvSpPr>
          <p:cNvPr id="9" name="Title 10"/>
          <p:cNvSpPr>
            <a:spLocks noGrp="1"/>
          </p:cNvSpPr>
          <p:nvPr>
            <p:ph type="title"/>
          </p:nvPr>
        </p:nvSpPr>
        <p:spPr>
          <a:xfrm>
            <a:off x="1192143" y="-27213"/>
            <a:ext cx="14955977" cy="165816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r-HR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331" y="250204"/>
            <a:ext cx="2828195" cy="1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5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/>
          <p:nvPr userDrawn="1"/>
        </p:nvSpPr>
        <p:spPr>
          <a:xfrm>
            <a:off x="0" y="1405054"/>
            <a:ext cx="17340263" cy="2716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1174" y="2926084"/>
            <a:ext cx="5902746" cy="5409637"/>
          </a:xfrm>
        </p:spPr>
        <p:txBody>
          <a:bodyPr anchor="t"/>
          <a:lstStyle>
            <a:lvl1pPr marL="0" indent="0">
              <a:buNone/>
              <a:defRPr sz="4551">
                <a:latin typeface="Helvetica" panose="020B0500000000000000" pitchFamily="34" charset="0"/>
              </a:defRPr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96174" y="2926085"/>
            <a:ext cx="5592685" cy="5420925"/>
          </a:xfrm>
        </p:spPr>
        <p:txBody>
          <a:bodyPr/>
          <a:lstStyle>
            <a:lvl1pPr marL="0" indent="0">
              <a:buNone/>
              <a:defRPr sz="2276">
                <a:latin typeface="Helvetica" panose="020B0500000000000000" pitchFamily="34" charset="0"/>
              </a:defRPr>
            </a:lvl1pPr>
            <a:lvl2pPr marL="650263" indent="0">
              <a:buNone/>
              <a:defRPr sz="1991"/>
            </a:lvl2pPr>
            <a:lvl3pPr marL="1300525" indent="0">
              <a:buNone/>
              <a:defRPr sz="1707"/>
            </a:lvl3pPr>
            <a:lvl4pPr marL="1950788" indent="0">
              <a:buNone/>
              <a:defRPr sz="1422"/>
            </a:lvl4pPr>
            <a:lvl5pPr marL="2601049" indent="0">
              <a:buNone/>
              <a:defRPr sz="1422"/>
            </a:lvl5pPr>
            <a:lvl6pPr marL="3251312" indent="0">
              <a:buNone/>
              <a:defRPr sz="1422"/>
            </a:lvl6pPr>
            <a:lvl7pPr marL="3901574" indent="0">
              <a:buNone/>
              <a:defRPr sz="1422"/>
            </a:lvl7pPr>
            <a:lvl8pPr marL="4551836" indent="0">
              <a:buNone/>
              <a:defRPr sz="1422"/>
            </a:lvl8pPr>
            <a:lvl9pPr marL="5202099" indent="0">
              <a:buNone/>
              <a:defRPr sz="142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hape 97"/>
          <p:cNvSpPr/>
          <p:nvPr userDrawn="1"/>
        </p:nvSpPr>
        <p:spPr>
          <a:xfrm>
            <a:off x="0" y="-27214"/>
            <a:ext cx="17340263" cy="165816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 sz="3600" dirty="0"/>
          </a:p>
        </p:txBody>
      </p: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1192143" y="-27213"/>
            <a:ext cx="14955977" cy="165816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r-HR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331" y="250204"/>
            <a:ext cx="2828195" cy="13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Jus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1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1722" y="519113"/>
            <a:ext cx="14956824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722" y="2597173"/>
            <a:ext cx="14956824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07057" y="9086991"/>
            <a:ext cx="15526149" cy="244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46" y="9216073"/>
            <a:ext cx="1283627" cy="326277"/>
          </a:xfrm>
          <a:prstGeom prst="rect">
            <a:avLst/>
          </a:prstGeom>
        </p:spPr>
      </p:pic>
      <p:sp>
        <p:nvSpPr>
          <p:cNvPr id="9" name="Shape 27"/>
          <p:cNvSpPr txBox="1">
            <a:spLocks/>
          </p:cNvSpPr>
          <p:nvPr/>
        </p:nvSpPr>
        <p:spPr>
          <a:xfrm>
            <a:off x="16106733" y="9225069"/>
            <a:ext cx="320601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1C212B"/>
                </a:solidFill>
                <a:effectLst/>
                <a:uFillTx/>
                <a:latin typeface="Gotham Rounded Book"/>
                <a:ea typeface="Gotham Rounded Book"/>
                <a:cs typeface="Gotham Rounded Book"/>
                <a:sym typeface="Gotham Rounded Book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hr-HR" sz="1400" b="0" smtClean="0">
                <a:solidFill>
                  <a:schemeClr val="bg2">
                    <a:lumMod val="10000"/>
                  </a:schemeClr>
                </a:solidFill>
                <a:latin typeface="Helvetica" panose="020B0500000000000000" pitchFamily="34" charset="0"/>
              </a:rPr>
              <a:pPr/>
              <a:t>‹#›</a:t>
            </a:fld>
            <a:endParaRPr lang="hr-HR" sz="1400" b="0" dirty="0">
              <a:solidFill>
                <a:schemeClr val="bg2">
                  <a:lumMod val="10000"/>
                </a:schemeClr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5" r:id="rId3"/>
    <p:sldLayoutId id="2147483657" r:id="rId4"/>
    <p:sldLayoutId id="2147483656" r:id="rId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Helvetica" panose="020B0500000000000000" pitchFamily="34" charset="0"/>
          <a:ea typeface="+mn-ea"/>
          <a:cs typeface="+mn-cs"/>
        </a:defRPr>
      </a:lvl1pPr>
      <a:lvl2pPr marL="685835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500000000000000" pitchFamily="34" charset="0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500000000000000" pitchFamily="34" charset="0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500000000000000" pitchFamily="34" charset="0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500000000000000" pitchFamily="34" charset="0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027862" y="5896683"/>
            <a:ext cx="11054080" cy="966485"/>
          </a:xfrm>
        </p:spPr>
        <p:txBody>
          <a:bodyPr/>
          <a:lstStyle/>
          <a:p>
            <a:r>
              <a:rPr lang="en-US" dirty="0"/>
              <a:t>AWS Console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78102" y="6994120"/>
            <a:ext cx="9753600" cy="942510"/>
          </a:xfrm>
        </p:spPr>
        <p:txBody>
          <a:bodyPr/>
          <a:lstStyle/>
          <a:p>
            <a:r>
              <a:rPr lang="en-US" dirty="0" smtClean="0"/>
              <a:t>A brief overview</a:t>
            </a:r>
            <a:endParaRPr lang="en-US" dirty="0"/>
          </a:p>
        </p:txBody>
      </p:sp>
      <p:pic>
        <p:nvPicPr>
          <p:cNvPr id="11" name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96" y="1474795"/>
            <a:ext cx="3272904" cy="79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3" y="3637052"/>
            <a:ext cx="6966205" cy="5055495"/>
          </a:xfrm>
        </p:spPr>
        <p:txBody>
          <a:bodyPr/>
          <a:lstStyle/>
          <a:p>
            <a:r>
              <a:rPr lang="en-US" dirty="0"/>
              <a:t>SQS stands for simple queueing service</a:t>
            </a:r>
          </a:p>
          <a:p>
            <a:r>
              <a:rPr lang="en-US" dirty="0"/>
              <a:t>Can be configured for FIFO or unordered</a:t>
            </a:r>
          </a:p>
          <a:p>
            <a:r>
              <a:rPr lang="en-US" dirty="0"/>
              <a:t>Works based of a ‘visibility timeout’ </a:t>
            </a:r>
            <a:r>
              <a:rPr lang="en-US" dirty="0" smtClean="0"/>
              <a:t>parameter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Queueing Service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5" name="Picture 4" descr="mage result for SQ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946" y="3226085"/>
            <a:ext cx="715617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2E6C"/>
                </a:solidFill>
              </a:rPr>
              <a:t>AWS IAM </a:t>
            </a:r>
            <a:r>
              <a:rPr lang="mr-IN" dirty="0"/>
              <a:t>–</a:t>
            </a:r>
            <a:r>
              <a:rPr lang="en-US" dirty="0"/>
              <a:t> Restricting Access from certain machines to other machines</a:t>
            </a:r>
            <a:endParaRPr lang="hr-HR" b="1" dirty="0"/>
          </a:p>
          <a:p>
            <a:r>
              <a:rPr lang="en-US" b="1" dirty="0">
                <a:solidFill>
                  <a:srgbClr val="002E6C"/>
                </a:solidFill>
              </a:rPr>
              <a:t>Route 52/Elastic IP</a:t>
            </a:r>
            <a:r>
              <a:rPr lang="en-US" b="1" dirty="0">
                <a:solidFill>
                  <a:srgbClr val="00BE7D"/>
                </a:solidFill>
              </a:rPr>
              <a:t> </a:t>
            </a:r>
            <a:r>
              <a:rPr lang="mr-IN" dirty="0"/>
              <a:t>–</a:t>
            </a:r>
            <a:r>
              <a:rPr lang="en-US" dirty="0"/>
              <a:t> DNS Routing &amp; CNAMEs</a:t>
            </a:r>
            <a:endParaRPr lang="en-US" b="1" dirty="0"/>
          </a:p>
          <a:p>
            <a:r>
              <a:rPr lang="hr-HR" b="1" dirty="0">
                <a:solidFill>
                  <a:srgbClr val="002E6C"/>
                </a:solidFill>
              </a:rPr>
              <a:t>AWS VPC </a:t>
            </a:r>
            <a:r>
              <a:rPr lang="mr-IN" dirty="0"/>
              <a:t>–</a:t>
            </a:r>
            <a:r>
              <a:rPr lang="hr-HR" dirty="0"/>
              <a:t> </a:t>
            </a:r>
            <a:r>
              <a:rPr lang="hr-HR" dirty="0" err="1"/>
              <a:t>Don’t</a:t>
            </a:r>
            <a:r>
              <a:rPr lang="hr-HR" dirty="0"/>
              <a:t> </a:t>
            </a:r>
            <a:r>
              <a:rPr lang="hr-HR" dirty="0" err="1"/>
              <a:t>expose</a:t>
            </a:r>
            <a:r>
              <a:rPr lang="hr-HR" dirty="0"/>
              <a:t> </a:t>
            </a:r>
            <a:r>
              <a:rPr lang="hr-HR" dirty="0" err="1"/>
              <a:t>your</a:t>
            </a:r>
            <a:r>
              <a:rPr lang="hr-HR" dirty="0"/>
              <a:t> DB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public</a:t>
            </a:r>
            <a:endParaRPr lang="hr-HR" dirty="0"/>
          </a:p>
          <a:p>
            <a:r>
              <a:rPr lang="en-US" b="1" dirty="0">
                <a:solidFill>
                  <a:srgbClr val="002E6C"/>
                </a:solidFill>
              </a:rPr>
              <a:t>AWS Elastic Beanstalk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Autoscaling</a:t>
            </a:r>
            <a:r>
              <a:rPr lang="en-US" dirty="0"/>
              <a:t> servers based off of CPU usage.</a:t>
            </a:r>
            <a:endParaRPr lang="en-US" b="1" dirty="0"/>
          </a:p>
          <a:p>
            <a:r>
              <a:rPr lang="en-US" b="1" dirty="0">
                <a:solidFill>
                  <a:srgbClr val="002E6C"/>
                </a:solidFill>
              </a:rPr>
              <a:t>ECS/</a:t>
            </a:r>
            <a:r>
              <a:rPr lang="en-US" b="1" dirty="0" err="1">
                <a:solidFill>
                  <a:srgbClr val="002E6C"/>
                </a:solidFill>
              </a:rPr>
              <a:t>Fargate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Serverless</a:t>
            </a:r>
            <a:r>
              <a:rPr lang="en-US" dirty="0"/>
              <a:t> deployment of Docker containers in the cloud.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195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  <a:endParaRPr lang="en-US" dirty="0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AWS Regions</a:t>
            </a:r>
            <a:endParaRPr lang="en-US" dirty="0"/>
          </a:p>
        </p:txBody>
      </p:sp>
      <p:pic>
        <p:nvPicPr>
          <p:cNvPr id="1026" name="Picture 2" descr="mage result for AWS Reg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06" y="3226085"/>
            <a:ext cx="923925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3" y="3637052"/>
            <a:ext cx="8383657" cy="5055495"/>
          </a:xfrm>
        </p:spPr>
        <p:txBody>
          <a:bodyPr/>
          <a:lstStyle/>
          <a:p>
            <a:r>
              <a:rPr lang="en-US" dirty="0"/>
              <a:t>Instance Types</a:t>
            </a:r>
          </a:p>
          <a:p>
            <a:pPr lvl="1"/>
            <a:r>
              <a:rPr lang="en-US" dirty="0"/>
              <a:t>My Guide</a:t>
            </a:r>
          </a:p>
          <a:p>
            <a:pPr lvl="2"/>
            <a:r>
              <a:rPr lang="en-US" b="1" dirty="0"/>
              <a:t>T </a:t>
            </a:r>
            <a:r>
              <a:rPr lang="en-US" dirty="0"/>
              <a:t>is good for prototyping</a:t>
            </a:r>
          </a:p>
          <a:p>
            <a:pPr lvl="2"/>
            <a:r>
              <a:rPr lang="en-US" b="1" dirty="0"/>
              <a:t>M </a:t>
            </a:r>
            <a:r>
              <a:rPr lang="en-US" dirty="0"/>
              <a:t>for when you want something bigger</a:t>
            </a:r>
          </a:p>
          <a:p>
            <a:pPr lvl="2"/>
            <a:r>
              <a:rPr lang="en-US" b="1" dirty="0"/>
              <a:t>C </a:t>
            </a:r>
            <a:r>
              <a:rPr lang="en-US" dirty="0"/>
              <a:t>when you want a lot of CPU power</a:t>
            </a:r>
          </a:p>
          <a:p>
            <a:pPr lvl="2"/>
            <a:r>
              <a:rPr lang="en-US" b="1" dirty="0"/>
              <a:t>R </a:t>
            </a:r>
            <a:r>
              <a:rPr lang="en-US" dirty="0"/>
              <a:t>when you want to download more RAM.</a:t>
            </a:r>
            <a:endParaRPr lang="en-US" b="1" dirty="0"/>
          </a:p>
          <a:p>
            <a:pPr lvl="1"/>
            <a:r>
              <a:rPr lang="en-US" dirty="0"/>
              <a:t>Really, either use T, M, C, or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AWS Elastic Compute Cloud (EC2)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2050" name="Picture 2" descr="mage result for ec2 instanc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70" y="3226085"/>
            <a:ext cx="8193974" cy="46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0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355" y="2912746"/>
            <a:ext cx="9200529" cy="517634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4" y="3637052"/>
            <a:ext cx="7334340" cy="5055495"/>
          </a:xfrm>
        </p:spPr>
        <p:txBody>
          <a:bodyPr/>
          <a:lstStyle/>
          <a:p>
            <a:r>
              <a:rPr lang="en-US" dirty="0"/>
              <a:t>IAM is permissions &amp; authentication in AWS between people &amp; servers.</a:t>
            </a:r>
          </a:p>
          <a:p>
            <a:r>
              <a:rPr lang="en-US" dirty="0"/>
              <a:t>For me (admin) to talk to my S3 buckets</a:t>
            </a:r>
          </a:p>
          <a:p>
            <a:r>
              <a:rPr lang="en-US" dirty="0"/>
              <a:t>For one EC2 to talk to Lambda</a:t>
            </a:r>
          </a:p>
          <a:p>
            <a:r>
              <a:rPr lang="en-US" dirty="0"/>
              <a:t>For lambda to talk to SQS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AWS IAM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3772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48" y="3528376"/>
            <a:ext cx="436527" cy="83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796" y="2453688"/>
            <a:ext cx="1875242" cy="2270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338" y="6630167"/>
            <a:ext cx="1912068" cy="2158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262" y="4303550"/>
            <a:ext cx="1856741" cy="2241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7327" y="4775208"/>
            <a:ext cx="1804950" cy="21851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56" y="6708511"/>
            <a:ext cx="2079747" cy="20797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77071" y="3183898"/>
            <a:ext cx="9653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EC2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9515" y="5309076"/>
            <a:ext cx="1021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SQS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12744" y="7394441"/>
            <a:ext cx="18758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Lambda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32165" y="7365066"/>
            <a:ext cx="10390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RDS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571622" y="5479686"/>
            <a:ext cx="6864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S3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6" name="Straight Arrow Connector 15"/>
          <p:cNvCxnSpPr>
            <a:stCxn id="9" idx="1"/>
            <a:endCxn id="11" idx="0"/>
          </p:cNvCxnSpPr>
          <p:nvPr/>
        </p:nvCxnSpPr>
        <p:spPr>
          <a:xfrm flipH="1">
            <a:off x="3375633" y="3588823"/>
            <a:ext cx="4075163" cy="714727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5" idx="1"/>
          </p:cNvCxnSpPr>
          <p:nvPr/>
        </p:nvCxnSpPr>
        <p:spPr>
          <a:xfrm>
            <a:off x="3375633" y="6544909"/>
            <a:ext cx="1348723" cy="1203476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2" idx="1"/>
          </p:cNvCxnSpPr>
          <p:nvPr/>
        </p:nvCxnSpPr>
        <p:spPr>
          <a:xfrm flipV="1">
            <a:off x="6804103" y="5867793"/>
            <a:ext cx="5093224" cy="1880592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0" idx="1"/>
          </p:cNvCxnSpPr>
          <p:nvPr/>
        </p:nvCxnSpPr>
        <p:spPr>
          <a:xfrm flipV="1">
            <a:off x="6804103" y="7709213"/>
            <a:ext cx="3095235" cy="39172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8388417" y="4723957"/>
            <a:ext cx="2466955" cy="1906210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12109248" y="2774515"/>
            <a:ext cx="1564329" cy="15643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2165467" y="3267135"/>
            <a:ext cx="14205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Client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23" name="Straight Arrow Connector 22"/>
          <p:cNvCxnSpPr>
            <a:endCxn id="9" idx="3"/>
          </p:cNvCxnSpPr>
          <p:nvPr/>
        </p:nvCxnSpPr>
        <p:spPr>
          <a:xfrm flipH="1">
            <a:off x="9326038" y="3556680"/>
            <a:ext cx="2783210" cy="32143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32" y="6630167"/>
            <a:ext cx="436527" cy="8356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11" y="4969320"/>
            <a:ext cx="436527" cy="835619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9" idx="2"/>
            <a:endCxn id="12" idx="1"/>
          </p:cNvCxnSpPr>
          <p:nvPr/>
        </p:nvCxnSpPr>
        <p:spPr>
          <a:xfrm>
            <a:off x="8388417" y="4723957"/>
            <a:ext cx="3508910" cy="1143836"/>
          </a:xfrm>
          <a:prstGeom prst="straightConnector1">
            <a:avLst/>
          </a:prstGeom>
          <a:ln w="101600">
            <a:solidFill>
              <a:srgbClr val="002E6C">
                <a:alpha val="4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70" y="6541883"/>
            <a:ext cx="436527" cy="8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3" y="3637052"/>
            <a:ext cx="8486247" cy="5055495"/>
          </a:xfrm>
        </p:spPr>
        <p:txBody>
          <a:bodyPr/>
          <a:lstStyle/>
          <a:p>
            <a:r>
              <a:rPr lang="en-US" dirty="0"/>
              <a:t>Operating System </a:t>
            </a:r>
            <a:r>
              <a:rPr lang="mr-IN" dirty="0"/>
              <a:t>–</a:t>
            </a:r>
            <a:r>
              <a:rPr lang="en-US" dirty="0"/>
              <a:t> Windows + RDP </a:t>
            </a:r>
            <a:r>
              <a:rPr lang="en-US" i="1" dirty="0"/>
              <a:t>OR </a:t>
            </a:r>
            <a:r>
              <a:rPr lang="en-US" dirty="0"/>
              <a:t>your favorite flavor of </a:t>
            </a:r>
            <a:r>
              <a:rPr lang="en-US" dirty="0" err="1"/>
              <a:t>linux</a:t>
            </a:r>
            <a:endParaRPr lang="en-US" i="1" dirty="0"/>
          </a:p>
          <a:p>
            <a:r>
              <a:rPr lang="en-US" dirty="0"/>
              <a:t>Volumes </a:t>
            </a:r>
            <a:r>
              <a:rPr lang="mr-IN" dirty="0"/>
              <a:t>–</a:t>
            </a:r>
            <a:r>
              <a:rPr lang="en-US" dirty="0"/>
              <a:t> Default 8 gigs</a:t>
            </a:r>
          </a:p>
          <a:p>
            <a:r>
              <a:rPr lang="en-US" dirty="0"/>
              <a:t>Security Groups</a:t>
            </a:r>
          </a:p>
          <a:p>
            <a:pPr lvl="1"/>
            <a:r>
              <a:rPr lang="en-US" dirty="0"/>
              <a:t>Restrict port 22 (SSH) to certain IPs</a:t>
            </a:r>
          </a:p>
          <a:p>
            <a:pPr lvl="1"/>
            <a:r>
              <a:rPr lang="en-US" dirty="0"/>
              <a:t>expose ports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5" name="Picture 6" descr="mage result for ec2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946" y="3226085"/>
            <a:ext cx="715617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3" y="3226086"/>
            <a:ext cx="5101779" cy="5466462"/>
          </a:xfrm>
        </p:spPr>
        <p:txBody>
          <a:bodyPr/>
          <a:lstStyle/>
          <a:p>
            <a:r>
              <a:rPr lang="en-US" smtClean="0"/>
              <a:t>Supported Databases: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RDS Demo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29" y="3933283"/>
            <a:ext cx="5409014" cy="4948464"/>
          </a:xfrm>
          <a:prstGeom prst="rect">
            <a:avLst/>
          </a:prstGeom>
        </p:spPr>
      </p:pic>
      <p:pic>
        <p:nvPicPr>
          <p:cNvPr id="6" name="Picture 8" descr="mage result for aws rd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946" y="3226085"/>
            <a:ext cx="715617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4" y="3637052"/>
            <a:ext cx="8783130" cy="505549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Runs arbitrary code</a:t>
            </a:r>
          </a:p>
          <a:p>
            <a:r>
              <a:rPr lang="en-US" dirty="0" smtClean="0"/>
              <a:t>It’s a ”function” because you can call it parameters, and it just runs code.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PROS</a:t>
            </a:r>
          </a:p>
          <a:p>
            <a:r>
              <a:rPr lang="en-US" dirty="0" smtClean="0"/>
              <a:t>Great for parallel processing and doing heavy tasks</a:t>
            </a:r>
          </a:p>
          <a:p>
            <a:r>
              <a:rPr lang="en-US" dirty="0" smtClean="0"/>
              <a:t>Pay-per-use model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</a:t>
            </a:r>
          </a:p>
          <a:p>
            <a:r>
              <a:rPr lang="en-US" dirty="0" smtClean="0"/>
              <a:t>Hard to test on local</a:t>
            </a:r>
          </a:p>
          <a:p>
            <a:r>
              <a:rPr lang="en-US" dirty="0" smtClean="0"/>
              <a:t>15 minute timeout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Lambda Demo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5" name="Picture 10" descr="mage result for aws lamb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232" y="3226085"/>
            <a:ext cx="715617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2144" y="3637052"/>
            <a:ext cx="7120584" cy="5055495"/>
          </a:xfrm>
        </p:spPr>
        <p:txBody>
          <a:bodyPr/>
          <a:lstStyle/>
          <a:p>
            <a:r>
              <a:rPr lang="en-US" dirty="0"/>
              <a:t>S3 File Store</a:t>
            </a:r>
          </a:p>
          <a:p>
            <a:r>
              <a:rPr lang="en-US" dirty="0"/>
              <a:t>A note on File Systems vs Distributed Blob Storage</a:t>
            </a:r>
          </a:p>
          <a:p>
            <a:pPr lvl="1"/>
            <a:r>
              <a:rPr lang="en-US" dirty="0"/>
              <a:t>File Systems are consistent, and mounted to a singular volume. Not distributed.</a:t>
            </a:r>
          </a:p>
          <a:p>
            <a:pPr lvl="1"/>
            <a:r>
              <a:rPr lang="en-US" dirty="0"/>
              <a:t>Blob Storage is distributed, and thus ‘eventually consistent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S3 Demo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</a:t>
            </a:r>
          </a:p>
        </p:txBody>
      </p:sp>
      <p:pic>
        <p:nvPicPr>
          <p:cNvPr id="3074" name="Picture 2" descr="mage result for s3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16" y="3637052"/>
            <a:ext cx="4348819" cy="42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4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Prilagođeno 5">
      <a:dk1>
        <a:srgbClr val="1C212B"/>
      </a:dk1>
      <a:lt1>
        <a:srgbClr val="FFFFFF"/>
      </a:lt1>
      <a:dk2>
        <a:srgbClr val="00BD7D"/>
      </a:dk2>
      <a:lt2>
        <a:srgbClr val="F2F2F2"/>
      </a:lt2>
      <a:accent1>
        <a:srgbClr val="00B4F0"/>
      </a:accent1>
      <a:accent2>
        <a:srgbClr val="1E6EDC"/>
      </a:accent2>
      <a:accent3>
        <a:srgbClr val="5037AF"/>
      </a:accent3>
      <a:accent4>
        <a:srgbClr val="DC4150"/>
      </a:accent4>
      <a:accent5>
        <a:srgbClr val="F56E50"/>
      </a:accent5>
      <a:accent6>
        <a:srgbClr val="FFB464"/>
      </a:accent6>
      <a:hlink>
        <a:srgbClr val="1E6EDC"/>
      </a:hlink>
      <a:folHlink>
        <a:srgbClr val="1E6ED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0" id="{3207FEE6-7849-884A-9106-F924CCCDD8A8}" vid="{04CE9969-4010-C649-84E3-C45BC9ED378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48E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16x9-LT-empty</Template>
  <TotalTime>183</TotalTime>
  <Words>325</Words>
  <Application>Microsoft Macintosh PowerPoint</Application>
  <PresentationFormat>Custom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Gotham Rounded Book</vt:lpstr>
      <vt:lpstr>Helvetica</vt:lpstr>
      <vt:lpstr>Helvetica Neue</vt:lpstr>
      <vt:lpstr>Mangal</vt:lpstr>
      <vt:lpstr>Arial</vt:lpstr>
      <vt:lpstr>Custom Design</vt:lpstr>
      <vt:lpstr>AWS Console</vt:lpstr>
      <vt:lpstr>AWS Console</vt:lpstr>
      <vt:lpstr>AWS Console</vt:lpstr>
      <vt:lpstr>AWS Console</vt:lpstr>
      <vt:lpstr>AWS Console</vt:lpstr>
      <vt:lpstr>AWS Console</vt:lpstr>
      <vt:lpstr>AWS Console</vt:lpstr>
      <vt:lpstr>AWS Console</vt:lpstr>
      <vt:lpstr>AWS Console</vt:lpstr>
      <vt:lpstr>AWS Console</vt:lpstr>
      <vt:lpstr>AWS Console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Console</dc:title>
  <dc:creator>Microsoft Office User</dc:creator>
  <cp:lastModifiedBy>Microsoft Office User</cp:lastModifiedBy>
  <cp:revision>6</cp:revision>
  <dcterms:created xsi:type="dcterms:W3CDTF">2019-06-24T19:06:58Z</dcterms:created>
  <dcterms:modified xsi:type="dcterms:W3CDTF">2019-06-24T22:10:36Z</dcterms:modified>
</cp:coreProperties>
</file>